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1775" r:id="rId2"/>
    <p:sldId id="1772" r:id="rId3"/>
    <p:sldId id="1773" r:id="rId4"/>
    <p:sldId id="1774" r:id="rId5"/>
    <p:sldId id="1776" r:id="rId6"/>
    <p:sldId id="177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327"/>
  </p:normalViewPr>
  <p:slideViewPr>
    <p:cSldViewPr snapToGrid="0">
      <p:cViewPr varScale="1">
        <p:scale>
          <a:sx n="123" d="100"/>
          <a:sy n="123" d="100"/>
        </p:scale>
        <p:origin x="6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7781D-1B57-1943-92DF-F3622A882BAA}" type="datetimeFigureOut">
              <a:rPr lang="en-US" smtClean="0"/>
              <a:t>9/21/23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5EA6E0-C6AD-5045-80FB-2B22382894B3}" type="slidenum">
              <a:rPr lang="en-US" smtClean="0"/>
              <a:t>‹#›</a:t>
            </a:fld>
            <a:endParaRPr lang="en-US"/>
          </a:p>
        </p:txBody>
      </p:sp>
    </p:spTree>
    <p:extLst>
      <p:ext uri="{BB962C8B-B14F-4D97-AF65-F5344CB8AC3E}">
        <p14:creationId xmlns:p14="http://schemas.microsoft.com/office/powerpoint/2010/main" val="404523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51C5A-6430-F74F-BC16-5B09213B3732}" type="slidenum">
              <a:rPr lang="en-US" smtClean="0"/>
              <a:t>2</a:t>
            </a:fld>
            <a:endParaRPr lang="en-US"/>
          </a:p>
        </p:txBody>
      </p:sp>
    </p:spTree>
    <p:extLst>
      <p:ext uri="{BB962C8B-B14F-4D97-AF65-F5344CB8AC3E}">
        <p14:creationId xmlns:p14="http://schemas.microsoft.com/office/powerpoint/2010/main" val="311310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51C5A-6430-F74F-BC16-5B09213B3732}" type="slidenum">
              <a:rPr lang="en-US" smtClean="0"/>
              <a:t>3</a:t>
            </a:fld>
            <a:endParaRPr lang="en-US"/>
          </a:p>
        </p:txBody>
      </p:sp>
    </p:spTree>
    <p:extLst>
      <p:ext uri="{BB962C8B-B14F-4D97-AF65-F5344CB8AC3E}">
        <p14:creationId xmlns:p14="http://schemas.microsoft.com/office/powerpoint/2010/main" val="347186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51C5A-6430-F74F-BC16-5B09213B3732}" type="slidenum">
              <a:rPr lang="en-US" smtClean="0"/>
              <a:t>4</a:t>
            </a:fld>
            <a:endParaRPr lang="en-US"/>
          </a:p>
        </p:txBody>
      </p:sp>
    </p:spTree>
    <p:extLst>
      <p:ext uri="{BB962C8B-B14F-4D97-AF65-F5344CB8AC3E}">
        <p14:creationId xmlns:p14="http://schemas.microsoft.com/office/powerpoint/2010/main" val="1478372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51C5A-6430-F74F-BC16-5B09213B3732}" type="slidenum">
              <a:rPr lang="en-US" smtClean="0"/>
              <a:t>5</a:t>
            </a:fld>
            <a:endParaRPr lang="en-US"/>
          </a:p>
        </p:txBody>
      </p:sp>
    </p:spTree>
    <p:extLst>
      <p:ext uri="{BB962C8B-B14F-4D97-AF65-F5344CB8AC3E}">
        <p14:creationId xmlns:p14="http://schemas.microsoft.com/office/powerpoint/2010/main" val="653305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451C5A-6430-F74F-BC16-5B09213B3732}" type="slidenum">
              <a:rPr lang="en-US" smtClean="0"/>
              <a:t>6</a:t>
            </a:fld>
            <a:endParaRPr lang="en-US"/>
          </a:p>
        </p:txBody>
      </p:sp>
    </p:spTree>
    <p:extLst>
      <p:ext uri="{BB962C8B-B14F-4D97-AF65-F5344CB8AC3E}">
        <p14:creationId xmlns:p14="http://schemas.microsoft.com/office/powerpoint/2010/main" val="3120238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B973-3E4B-52B8-9158-E17A1B4E4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B51361-6D2E-2205-3CE5-487FEE5566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4F09D2-4EC1-D5CE-9EC9-DFFABC992B7B}"/>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5" name="Footer Placeholder 4">
            <a:extLst>
              <a:ext uri="{FF2B5EF4-FFF2-40B4-BE49-F238E27FC236}">
                <a16:creationId xmlns:a16="http://schemas.microsoft.com/office/drawing/2014/main" id="{2864595F-162E-3666-90C0-F9BEB12FB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44E3AF-82D2-FF09-736C-3D06A66BB94F}"/>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137675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2B94-8772-7E0F-1314-BB0547B7F3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FF41E0-79B5-E700-9426-E8425E15E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9F2AE-E0AC-B696-EC2B-A22412B0D1F6}"/>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5" name="Footer Placeholder 4">
            <a:extLst>
              <a:ext uri="{FF2B5EF4-FFF2-40B4-BE49-F238E27FC236}">
                <a16:creationId xmlns:a16="http://schemas.microsoft.com/office/drawing/2014/main" id="{4633688D-4BC8-5D76-82C1-870DEA0C7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AEA9F-C43D-AD21-E3D9-FB9ADECAADB9}"/>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179858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37C833-4D2C-E350-A49D-A5A9B0FFF0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BEF34D-F6A1-0EF7-2F12-87EE092D7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EE1616-E2A8-CB33-02A5-C8DCA099AF28}"/>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5" name="Footer Placeholder 4">
            <a:extLst>
              <a:ext uri="{FF2B5EF4-FFF2-40B4-BE49-F238E27FC236}">
                <a16:creationId xmlns:a16="http://schemas.microsoft.com/office/drawing/2014/main" id="{CD069B4F-6380-C26D-69D7-DECB1DB2A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BC627F-4DF1-436E-9B0B-6D861C37AE02}"/>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97395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1743-8631-F783-A0AD-6D2CC6D864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C6E24-FE6F-B456-6797-0A5D257311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316E5-5B47-2E64-4D13-CCA8F8707A81}"/>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5" name="Footer Placeholder 4">
            <a:extLst>
              <a:ext uri="{FF2B5EF4-FFF2-40B4-BE49-F238E27FC236}">
                <a16:creationId xmlns:a16="http://schemas.microsoft.com/office/drawing/2014/main" id="{341837B8-D84B-F028-21A5-8B2455847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E79D3-C6F7-F0A2-B17C-CF6B4A0DAFA6}"/>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30729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117-8019-EA6B-BDF5-B10984FB79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361DC-EA89-8238-B74A-908BAB9E31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33AED6-D66C-43CC-D624-F28BD1A8CDE2}"/>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5" name="Footer Placeholder 4">
            <a:extLst>
              <a:ext uri="{FF2B5EF4-FFF2-40B4-BE49-F238E27FC236}">
                <a16:creationId xmlns:a16="http://schemas.microsoft.com/office/drawing/2014/main" id="{5D215067-12FF-9F4A-4570-05B5403877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41B44-54D4-5F82-A019-9321014CC7BD}"/>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45567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AF912-CB62-DCD9-01DC-617B6D1B6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029684-164C-B3E2-3A4C-E873C05FD5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4E244E-D57A-77BE-FFF5-E9DEB96FB7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E536F-DAB6-F731-C78D-0A1695C57B78}"/>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6" name="Footer Placeholder 5">
            <a:extLst>
              <a:ext uri="{FF2B5EF4-FFF2-40B4-BE49-F238E27FC236}">
                <a16:creationId xmlns:a16="http://schemas.microsoft.com/office/drawing/2014/main" id="{C09E9DF3-5D37-1B9D-11A3-2E9CAFB04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2C602E-B072-F72E-BC15-EB27059B801A}"/>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58650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D497-266D-8584-AC23-2D1A318FEA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300BF2-C426-2F8B-0656-6EB4FA89C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D9BCD2-500D-5759-B72E-24BD882114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1277C5-5629-CA9A-133B-69884D0E7C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DCD4F9-21D0-E244-79AC-56F3666A2F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B7916-C18F-0920-DDBE-0FD2CFCB8B29}"/>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8" name="Footer Placeholder 7">
            <a:extLst>
              <a:ext uri="{FF2B5EF4-FFF2-40B4-BE49-F238E27FC236}">
                <a16:creationId xmlns:a16="http://schemas.microsoft.com/office/drawing/2014/main" id="{3B5CD540-6188-C05F-476E-18798E101B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F14775-45D2-EAA4-2D4F-E85D6D9DAB16}"/>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65818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69B51-EA16-542F-AE16-7A5F0478C5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73259E-D2EA-00F4-33DB-C9DA60BFE930}"/>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4" name="Footer Placeholder 3">
            <a:extLst>
              <a:ext uri="{FF2B5EF4-FFF2-40B4-BE49-F238E27FC236}">
                <a16:creationId xmlns:a16="http://schemas.microsoft.com/office/drawing/2014/main" id="{F1BA57B8-622D-78C0-9E3C-FAAF030D87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E6649-47AE-EFAE-DC07-099664BFBDA5}"/>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282841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05C913-CF44-A487-5D79-47738555B196}"/>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3" name="Footer Placeholder 2">
            <a:extLst>
              <a:ext uri="{FF2B5EF4-FFF2-40B4-BE49-F238E27FC236}">
                <a16:creationId xmlns:a16="http://schemas.microsoft.com/office/drawing/2014/main" id="{D5641BF1-A462-9CC9-CA01-77639DE2FB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024592-6E48-E963-E963-0A6DBFE6B5E2}"/>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191025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38C02-77B0-203F-8C04-8E89E35373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BE024B-D625-2E77-081B-C6FB70DFCA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1F4EF0-D852-02D5-1603-F2D130D2BA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6E4B7-5C02-009F-B5DC-33E7C306956F}"/>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6" name="Footer Placeholder 5">
            <a:extLst>
              <a:ext uri="{FF2B5EF4-FFF2-40B4-BE49-F238E27FC236}">
                <a16:creationId xmlns:a16="http://schemas.microsoft.com/office/drawing/2014/main" id="{BC4FEEBC-58F1-9FA0-51E3-98CC9197C0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C9EC6-6CD4-F30A-9333-A0D3DF8947D0}"/>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389750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B918C-7406-6D37-7BDC-E841AD81E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5C8B5F-746E-D770-607B-58F073969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135EBF-0C1B-2A79-2892-71CDDA057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0FED12-9938-AC39-7BF2-0E4234B4DD36}"/>
              </a:ext>
            </a:extLst>
          </p:cNvPr>
          <p:cNvSpPr>
            <a:spLocks noGrp="1"/>
          </p:cNvSpPr>
          <p:nvPr>
            <p:ph type="dt" sz="half" idx="10"/>
          </p:nvPr>
        </p:nvSpPr>
        <p:spPr/>
        <p:txBody>
          <a:bodyPr/>
          <a:lstStyle/>
          <a:p>
            <a:fld id="{1F59659B-E55B-5243-A4EC-05EBC83E4191}" type="datetimeFigureOut">
              <a:rPr lang="en-US" smtClean="0"/>
              <a:t>9/21/23</a:t>
            </a:fld>
            <a:endParaRPr lang="en-US"/>
          </a:p>
        </p:txBody>
      </p:sp>
      <p:sp>
        <p:nvSpPr>
          <p:cNvPr id="6" name="Footer Placeholder 5">
            <a:extLst>
              <a:ext uri="{FF2B5EF4-FFF2-40B4-BE49-F238E27FC236}">
                <a16:creationId xmlns:a16="http://schemas.microsoft.com/office/drawing/2014/main" id="{AA994A01-D1C3-3A95-857F-20702090AC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330ED5-2B9A-B4FB-6FB1-993F43F7E83A}"/>
              </a:ext>
            </a:extLst>
          </p:cNvPr>
          <p:cNvSpPr>
            <a:spLocks noGrp="1"/>
          </p:cNvSpPr>
          <p:nvPr>
            <p:ph type="sldNum" sz="quarter" idx="12"/>
          </p:nvPr>
        </p:nvSpPr>
        <p:spPr/>
        <p:txBody>
          <a:bodyPr/>
          <a:lstStyle/>
          <a:p>
            <a:fld id="{6E49C410-28B8-2B40-AB8D-B3E5A593DC24}" type="slidenum">
              <a:rPr lang="en-US" smtClean="0"/>
              <a:t>‹#›</a:t>
            </a:fld>
            <a:endParaRPr lang="en-US"/>
          </a:p>
        </p:txBody>
      </p:sp>
    </p:spTree>
    <p:extLst>
      <p:ext uri="{BB962C8B-B14F-4D97-AF65-F5344CB8AC3E}">
        <p14:creationId xmlns:p14="http://schemas.microsoft.com/office/powerpoint/2010/main" val="34384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0D86A-5FB0-F75D-A3F0-6BF5021444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1245BD-528E-78EA-B2F4-364DF91D4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B74AC-2D8C-C2CF-3B18-EBD7B766B7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9659B-E55B-5243-A4EC-05EBC83E4191}" type="datetimeFigureOut">
              <a:rPr lang="en-US" smtClean="0"/>
              <a:t>9/21/23</a:t>
            </a:fld>
            <a:endParaRPr lang="en-US"/>
          </a:p>
        </p:txBody>
      </p:sp>
      <p:sp>
        <p:nvSpPr>
          <p:cNvPr id="5" name="Footer Placeholder 4">
            <a:extLst>
              <a:ext uri="{FF2B5EF4-FFF2-40B4-BE49-F238E27FC236}">
                <a16:creationId xmlns:a16="http://schemas.microsoft.com/office/drawing/2014/main" id="{726824E2-D49A-2254-0CC2-88BCB1C1E8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E1BE66-7039-546C-32E5-8A31D1BF5A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9C410-28B8-2B40-AB8D-B3E5A593DC24}" type="slidenum">
              <a:rPr lang="en-US" smtClean="0"/>
              <a:t>‹#›</a:t>
            </a:fld>
            <a:endParaRPr lang="en-US"/>
          </a:p>
        </p:txBody>
      </p:sp>
    </p:spTree>
    <p:extLst>
      <p:ext uri="{BB962C8B-B14F-4D97-AF65-F5344CB8AC3E}">
        <p14:creationId xmlns:p14="http://schemas.microsoft.com/office/powerpoint/2010/main" val="2894144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40FB9-FC37-1C49-8E50-E0CAE7F213A6}"/>
              </a:ext>
            </a:extLst>
          </p:cNvPr>
          <p:cNvSpPr>
            <a:spLocks noGrp="1"/>
          </p:cNvSpPr>
          <p:nvPr>
            <p:ph type="ctrTitle"/>
          </p:nvPr>
        </p:nvSpPr>
        <p:spPr>
          <a:xfrm>
            <a:off x="755904" y="4494130"/>
            <a:ext cx="10640754" cy="775845"/>
          </a:xfrm>
        </p:spPr>
        <p:txBody>
          <a:bodyPr anchor="b">
            <a:normAutofit/>
          </a:bodyPr>
          <a:lstStyle/>
          <a:p>
            <a:r>
              <a:rPr lang="en-US" sz="4400">
                <a:solidFill>
                  <a:srgbClr val="FFFFFF"/>
                </a:solidFill>
              </a:rPr>
              <a:t>Isaiah</a:t>
            </a:r>
          </a:p>
        </p:txBody>
      </p:sp>
      <p:sp>
        <p:nvSpPr>
          <p:cNvPr id="3" name="Subtitle 2">
            <a:extLst>
              <a:ext uri="{FF2B5EF4-FFF2-40B4-BE49-F238E27FC236}">
                <a16:creationId xmlns:a16="http://schemas.microsoft.com/office/drawing/2014/main" id="{B03C4B7A-6737-4E4B-ABF8-8EDA3AF4D6E6}"/>
              </a:ext>
            </a:extLst>
          </p:cNvPr>
          <p:cNvSpPr>
            <a:spLocks noGrp="1"/>
          </p:cNvSpPr>
          <p:nvPr>
            <p:ph type="subTitle" idx="1"/>
          </p:nvPr>
        </p:nvSpPr>
        <p:spPr>
          <a:xfrm>
            <a:off x="1514122" y="5265889"/>
            <a:ext cx="9163757" cy="450447"/>
          </a:xfrm>
        </p:spPr>
        <p:txBody>
          <a:bodyPr anchor="ctr">
            <a:normAutofit/>
          </a:bodyPr>
          <a:lstStyle/>
          <a:p>
            <a:r>
              <a:rPr lang="en-US" i="1">
                <a:solidFill>
                  <a:srgbClr val="FFFFFF"/>
                </a:solidFill>
              </a:rPr>
              <a:t>Through The Bible</a:t>
            </a:r>
          </a:p>
        </p:txBody>
      </p:sp>
      <p:pic>
        <p:nvPicPr>
          <p:cNvPr id="5" name="Picture 4" descr="Logo&#10;&#10;Description automatically generated with medium confidence">
            <a:extLst>
              <a:ext uri="{FF2B5EF4-FFF2-40B4-BE49-F238E27FC236}">
                <a16:creationId xmlns:a16="http://schemas.microsoft.com/office/drawing/2014/main" id="{4532880F-D18C-A647-8E53-60785C410553}"/>
              </a:ext>
            </a:extLst>
          </p:cNvPr>
          <p:cNvPicPr>
            <a:picLocks noChangeAspect="1"/>
          </p:cNvPicPr>
          <p:nvPr/>
        </p:nvPicPr>
        <p:blipFill>
          <a:blip r:embed="rId2"/>
          <a:stretch>
            <a:fillRect/>
          </a:stretch>
        </p:blipFill>
        <p:spPr>
          <a:xfrm>
            <a:off x="973354" y="371721"/>
            <a:ext cx="10245292" cy="3201657"/>
          </a:xfrm>
          <a:prstGeom prst="rect">
            <a:avLst/>
          </a:prstGeom>
        </p:spPr>
      </p:pic>
      <p:sp>
        <p:nvSpPr>
          <p:cNvPr id="4" name="TextBox 3">
            <a:extLst>
              <a:ext uri="{FF2B5EF4-FFF2-40B4-BE49-F238E27FC236}">
                <a16:creationId xmlns:a16="http://schemas.microsoft.com/office/drawing/2014/main" id="{AA7EAF71-C2DE-C941-B651-75FD554F7990}"/>
              </a:ext>
            </a:extLst>
          </p:cNvPr>
          <p:cNvSpPr txBox="1"/>
          <p:nvPr/>
        </p:nvSpPr>
        <p:spPr>
          <a:xfrm>
            <a:off x="3876261" y="3916017"/>
            <a:ext cx="7245626" cy="1200329"/>
          </a:xfrm>
          <a:prstGeom prst="rect">
            <a:avLst/>
          </a:prstGeom>
          <a:noFill/>
        </p:spPr>
        <p:txBody>
          <a:bodyPr wrap="square" rtlCol="0">
            <a:spAutoFit/>
          </a:bodyPr>
          <a:lstStyle/>
          <a:p>
            <a:pPr algn="ctr"/>
            <a:r>
              <a:rPr lang="en-US" sz="3600" dirty="0"/>
              <a:t>Proverbs:</a:t>
            </a:r>
          </a:p>
          <a:p>
            <a:pPr algn="ctr"/>
            <a:r>
              <a:rPr lang="en-US" sz="3600" dirty="0"/>
              <a:t>Through The Bible</a:t>
            </a:r>
          </a:p>
        </p:txBody>
      </p:sp>
    </p:spTree>
    <p:extLst>
      <p:ext uri="{BB962C8B-B14F-4D97-AF65-F5344CB8AC3E}">
        <p14:creationId xmlns:p14="http://schemas.microsoft.com/office/powerpoint/2010/main" val="241572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63BC-7D4B-6F42-96AC-0B3DAE0CBC99}"/>
              </a:ext>
            </a:extLst>
          </p:cNvPr>
          <p:cNvSpPr>
            <a:spLocks noGrp="1"/>
          </p:cNvSpPr>
          <p:nvPr>
            <p:ph type="title"/>
          </p:nvPr>
        </p:nvSpPr>
        <p:spPr>
          <a:xfrm>
            <a:off x="3015048" y="753873"/>
            <a:ext cx="8527364" cy="667154"/>
          </a:xfrm>
        </p:spPr>
        <p:txBody>
          <a:bodyPr anchor="b">
            <a:normAutofit/>
          </a:bodyPr>
          <a:lstStyle/>
          <a:p>
            <a:pPr algn="ctr"/>
            <a:r>
              <a:rPr lang="en-US" sz="3200" dirty="0"/>
              <a:t>5:1-23</a:t>
            </a:r>
          </a:p>
        </p:txBody>
      </p:sp>
      <p:pic>
        <p:nvPicPr>
          <p:cNvPr id="5" name="Content Placeholder 4" descr="Logo, company name&#10;&#10;Description automatically generated">
            <a:extLst>
              <a:ext uri="{FF2B5EF4-FFF2-40B4-BE49-F238E27FC236}">
                <a16:creationId xmlns:a16="http://schemas.microsoft.com/office/drawing/2014/main" id="{488C428E-7620-CE4E-9B04-F3C68A9F4699}"/>
              </a:ext>
            </a:extLst>
          </p:cNvPr>
          <p:cNvPicPr>
            <a:picLocks noChangeAspect="1"/>
          </p:cNvPicPr>
          <p:nvPr/>
        </p:nvPicPr>
        <p:blipFill rotWithShape="1">
          <a:blip r:embed="rId3"/>
          <a:srcRect l="162" r="1888"/>
          <a:stretch/>
        </p:blipFill>
        <p:spPr>
          <a:xfrm>
            <a:off x="160658" y="2258659"/>
            <a:ext cx="2533115" cy="2586117"/>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9" name="Content Placeholder 8">
            <a:extLst>
              <a:ext uri="{FF2B5EF4-FFF2-40B4-BE49-F238E27FC236}">
                <a16:creationId xmlns:a16="http://schemas.microsoft.com/office/drawing/2014/main" id="{D0C7B5CB-7E36-42B8-B41D-3BB18B3E11F6}"/>
              </a:ext>
            </a:extLst>
          </p:cNvPr>
          <p:cNvSpPr>
            <a:spLocks noGrp="1"/>
          </p:cNvSpPr>
          <p:nvPr>
            <p:ph idx="1"/>
          </p:nvPr>
        </p:nvSpPr>
        <p:spPr>
          <a:xfrm>
            <a:off x="3015048" y="1638474"/>
            <a:ext cx="8527364" cy="5109167"/>
          </a:xfrm>
        </p:spPr>
        <p:txBody>
          <a:bodyPr anchor="t">
            <a:normAutofit/>
          </a:bodyPr>
          <a:lstStyle/>
          <a:p>
            <a:r>
              <a:rPr lang="en-US" sz="2000" dirty="0"/>
              <a:t>This chapter is made up of four strophes, or sections, all dealing with the danger of infidelity.</a:t>
            </a:r>
          </a:p>
          <a:p>
            <a:r>
              <a:rPr lang="en-US" sz="2000" dirty="0"/>
              <a:t>Strophe one (verses 1-6) stresses that while illicit sex might seem appealing, it is destructive, and those who pursue it place themselves in danger</a:t>
            </a:r>
          </a:p>
          <a:p>
            <a:r>
              <a:rPr lang="en-US" sz="2000" dirty="0"/>
              <a:t>Strophe two (verses 7-14) calls for clear boundaries and intentional choices. We must choose to turn away from what leads to destruction and not leave moral choices to chance or luck.</a:t>
            </a:r>
          </a:p>
          <a:p>
            <a:r>
              <a:rPr lang="en-US" sz="2000" dirty="0"/>
              <a:t>Strophe three (verses 15-19) calls for containing sexual desire within marriage and celebrates the goodness of marital love as something to be celebrated</a:t>
            </a:r>
          </a:p>
          <a:p>
            <a:r>
              <a:rPr lang="en-US" sz="2000" dirty="0"/>
              <a:t>Strophe four (verses 21-23) reminds us that our ways are not hidden from God. Our deeds will catch up with us and there will be price to pay.</a:t>
            </a:r>
          </a:p>
          <a:p>
            <a:r>
              <a:rPr lang="en-US" sz="2000" dirty="0"/>
              <a:t>Key through all this section is the notion of discretion – knowing what is appropriate for a given time and place</a:t>
            </a:r>
          </a:p>
          <a:p>
            <a:r>
              <a:rPr lang="en-US" sz="2000" dirty="0"/>
              <a:t>This chapter does not mean that women are inherently seductive or dangerous – at least no more than men are.</a:t>
            </a:r>
          </a:p>
        </p:txBody>
      </p:sp>
    </p:spTree>
    <p:extLst>
      <p:ext uri="{BB962C8B-B14F-4D97-AF65-F5344CB8AC3E}">
        <p14:creationId xmlns:p14="http://schemas.microsoft.com/office/powerpoint/2010/main" val="54109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63BC-7D4B-6F42-96AC-0B3DAE0CBC99}"/>
              </a:ext>
            </a:extLst>
          </p:cNvPr>
          <p:cNvSpPr>
            <a:spLocks noGrp="1"/>
          </p:cNvSpPr>
          <p:nvPr>
            <p:ph type="title"/>
          </p:nvPr>
        </p:nvSpPr>
        <p:spPr>
          <a:xfrm>
            <a:off x="3015048" y="753873"/>
            <a:ext cx="8527364" cy="667154"/>
          </a:xfrm>
        </p:spPr>
        <p:txBody>
          <a:bodyPr anchor="b">
            <a:normAutofit/>
          </a:bodyPr>
          <a:lstStyle/>
          <a:p>
            <a:pPr algn="ctr"/>
            <a:r>
              <a:rPr lang="en-US" sz="3200" dirty="0"/>
              <a:t>6:1-19</a:t>
            </a:r>
          </a:p>
        </p:txBody>
      </p:sp>
      <p:pic>
        <p:nvPicPr>
          <p:cNvPr id="5" name="Content Placeholder 4" descr="Logo, company name&#10;&#10;Description automatically generated">
            <a:extLst>
              <a:ext uri="{FF2B5EF4-FFF2-40B4-BE49-F238E27FC236}">
                <a16:creationId xmlns:a16="http://schemas.microsoft.com/office/drawing/2014/main" id="{488C428E-7620-CE4E-9B04-F3C68A9F4699}"/>
              </a:ext>
            </a:extLst>
          </p:cNvPr>
          <p:cNvPicPr>
            <a:picLocks noChangeAspect="1"/>
          </p:cNvPicPr>
          <p:nvPr/>
        </p:nvPicPr>
        <p:blipFill rotWithShape="1">
          <a:blip r:embed="rId3"/>
          <a:srcRect l="162" r="1888"/>
          <a:stretch/>
        </p:blipFill>
        <p:spPr>
          <a:xfrm>
            <a:off x="160658" y="2258659"/>
            <a:ext cx="2533115" cy="2586117"/>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9" name="Content Placeholder 8">
            <a:extLst>
              <a:ext uri="{FF2B5EF4-FFF2-40B4-BE49-F238E27FC236}">
                <a16:creationId xmlns:a16="http://schemas.microsoft.com/office/drawing/2014/main" id="{D0C7B5CB-7E36-42B8-B41D-3BB18B3E11F6}"/>
              </a:ext>
            </a:extLst>
          </p:cNvPr>
          <p:cNvSpPr>
            <a:spLocks noGrp="1"/>
          </p:cNvSpPr>
          <p:nvPr>
            <p:ph idx="1"/>
          </p:nvPr>
        </p:nvSpPr>
        <p:spPr>
          <a:xfrm>
            <a:off x="3015048" y="1638474"/>
            <a:ext cx="8527364" cy="5109167"/>
          </a:xfrm>
        </p:spPr>
        <p:txBody>
          <a:bodyPr anchor="t">
            <a:normAutofit/>
          </a:bodyPr>
          <a:lstStyle/>
          <a:p>
            <a:r>
              <a:rPr lang="en-US" sz="2000" dirty="0"/>
              <a:t>This section addresses four practical and moral subjects related to wisdom.</a:t>
            </a:r>
          </a:p>
          <a:p>
            <a:r>
              <a:rPr lang="en-US" sz="2000" dirty="0"/>
              <a:t>Verses 1-5: Putting up security means, essentially, cosigning a loan for someone else. While not necessarily warning against all forms of indebtedness, the challenge with cosigning is that you are taking responsibility for someone else whose behavior you don’t control. Don’t surrender your agency!</a:t>
            </a:r>
          </a:p>
          <a:p>
            <a:r>
              <a:rPr lang="en-US" sz="2000" dirty="0"/>
              <a:t>Verses 6-11: Laziness leads to downfall. There is no substitute for hard work. The proverb appeals the behavior of ants as examples of industriousness</a:t>
            </a:r>
          </a:p>
          <a:p>
            <a:r>
              <a:rPr lang="en-US" sz="2000" dirty="0"/>
              <a:t>Verses 12-15:  These verses warns against those who stir up trouble and disrupts others’ relationships, usually for their own benefit.</a:t>
            </a:r>
          </a:p>
          <a:p>
            <a:r>
              <a:rPr lang="en-US" sz="2000" dirty="0"/>
              <a:t>Verses 16-19 list Israel’s version of the 7 deadly sins: arrogance, lying, violence, manipulation, corruption, bearing false witness, stirring up conflict.</a:t>
            </a:r>
          </a:p>
          <a:p>
            <a:r>
              <a:rPr lang="en-US" sz="2000" dirty="0"/>
              <a:t>There appears to be some grammatical connection that leads from one subject to the next, tying together what might appear to be random teachings.</a:t>
            </a:r>
          </a:p>
        </p:txBody>
      </p:sp>
    </p:spTree>
    <p:extLst>
      <p:ext uri="{BB962C8B-B14F-4D97-AF65-F5344CB8AC3E}">
        <p14:creationId xmlns:p14="http://schemas.microsoft.com/office/powerpoint/2010/main" val="245041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63BC-7D4B-6F42-96AC-0B3DAE0CBC99}"/>
              </a:ext>
            </a:extLst>
          </p:cNvPr>
          <p:cNvSpPr>
            <a:spLocks noGrp="1"/>
          </p:cNvSpPr>
          <p:nvPr>
            <p:ph type="title"/>
          </p:nvPr>
        </p:nvSpPr>
        <p:spPr>
          <a:xfrm>
            <a:off x="3015048" y="753873"/>
            <a:ext cx="8527364" cy="667154"/>
          </a:xfrm>
        </p:spPr>
        <p:txBody>
          <a:bodyPr anchor="b">
            <a:normAutofit/>
          </a:bodyPr>
          <a:lstStyle/>
          <a:p>
            <a:pPr algn="ctr"/>
            <a:r>
              <a:rPr lang="en-US" sz="3200" dirty="0"/>
              <a:t>6:20-35</a:t>
            </a:r>
          </a:p>
        </p:txBody>
      </p:sp>
      <p:pic>
        <p:nvPicPr>
          <p:cNvPr id="5" name="Content Placeholder 4" descr="Logo, company name&#10;&#10;Description automatically generated">
            <a:extLst>
              <a:ext uri="{FF2B5EF4-FFF2-40B4-BE49-F238E27FC236}">
                <a16:creationId xmlns:a16="http://schemas.microsoft.com/office/drawing/2014/main" id="{488C428E-7620-CE4E-9B04-F3C68A9F4699}"/>
              </a:ext>
            </a:extLst>
          </p:cNvPr>
          <p:cNvPicPr>
            <a:picLocks noChangeAspect="1"/>
          </p:cNvPicPr>
          <p:nvPr/>
        </p:nvPicPr>
        <p:blipFill rotWithShape="1">
          <a:blip r:embed="rId3"/>
          <a:srcRect l="162" r="1888"/>
          <a:stretch/>
        </p:blipFill>
        <p:spPr>
          <a:xfrm>
            <a:off x="160658" y="2258659"/>
            <a:ext cx="2533115" cy="2586117"/>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9" name="Content Placeholder 8">
            <a:extLst>
              <a:ext uri="{FF2B5EF4-FFF2-40B4-BE49-F238E27FC236}">
                <a16:creationId xmlns:a16="http://schemas.microsoft.com/office/drawing/2014/main" id="{D0C7B5CB-7E36-42B8-B41D-3BB18B3E11F6}"/>
              </a:ext>
            </a:extLst>
          </p:cNvPr>
          <p:cNvSpPr>
            <a:spLocks noGrp="1"/>
          </p:cNvSpPr>
          <p:nvPr>
            <p:ph idx="1"/>
          </p:nvPr>
        </p:nvSpPr>
        <p:spPr>
          <a:xfrm>
            <a:off x="3015048" y="1638474"/>
            <a:ext cx="8527364" cy="5109167"/>
          </a:xfrm>
        </p:spPr>
        <p:txBody>
          <a:bodyPr anchor="t">
            <a:normAutofit/>
          </a:bodyPr>
          <a:lstStyle/>
          <a:p>
            <a:r>
              <a:rPr lang="en-US" sz="2000" dirty="0"/>
              <a:t>These verses repeat the dangers of adultery.</a:t>
            </a:r>
          </a:p>
          <a:p>
            <a:r>
              <a:rPr lang="en-US" sz="2000" dirty="0"/>
              <a:t>In this case, consorting with an adulterous wife is even worse than visiting a prostitute. Whereas the latter can be had for a small price, the former will cost everything.</a:t>
            </a:r>
          </a:p>
          <a:p>
            <a:r>
              <a:rPr lang="en-US" sz="2000" dirty="0"/>
              <a:t>This does NOT mean it is OK to visit a prostitute! It a rhetorical device used to make a point.</a:t>
            </a:r>
          </a:p>
          <a:p>
            <a:r>
              <a:rPr lang="en-US" sz="2000" dirty="0"/>
              <a:t>Adultery is also worse than theft, which under certain circumstances may be understandable, such as when someone has to steal to feed his family. Adultery, by contrast, has no excuse and no rationalization, other than uncontrolled desire.</a:t>
            </a:r>
          </a:p>
        </p:txBody>
      </p:sp>
    </p:spTree>
    <p:extLst>
      <p:ext uri="{BB962C8B-B14F-4D97-AF65-F5344CB8AC3E}">
        <p14:creationId xmlns:p14="http://schemas.microsoft.com/office/powerpoint/2010/main" val="270562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63BC-7D4B-6F42-96AC-0B3DAE0CBC99}"/>
              </a:ext>
            </a:extLst>
          </p:cNvPr>
          <p:cNvSpPr>
            <a:spLocks noGrp="1"/>
          </p:cNvSpPr>
          <p:nvPr>
            <p:ph type="title"/>
          </p:nvPr>
        </p:nvSpPr>
        <p:spPr>
          <a:xfrm>
            <a:off x="3015048" y="753873"/>
            <a:ext cx="8527364" cy="667154"/>
          </a:xfrm>
        </p:spPr>
        <p:txBody>
          <a:bodyPr anchor="b">
            <a:normAutofit/>
          </a:bodyPr>
          <a:lstStyle/>
          <a:p>
            <a:pPr algn="ctr"/>
            <a:r>
              <a:rPr lang="en-US" sz="3200" dirty="0"/>
              <a:t>7:1-27</a:t>
            </a:r>
          </a:p>
        </p:txBody>
      </p:sp>
      <p:pic>
        <p:nvPicPr>
          <p:cNvPr id="5" name="Content Placeholder 4" descr="Logo, company name&#10;&#10;Description automatically generated">
            <a:extLst>
              <a:ext uri="{FF2B5EF4-FFF2-40B4-BE49-F238E27FC236}">
                <a16:creationId xmlns:a16="http://schemas.microsoft.com/office/drawing/2014/main" id="{488C428E-7620-CE4E-9B04-F3C68A9F4699}"/>
              </a:ext>
            </a:extLst>
          </p:cNvPr>
          <p:cNvPicPr>
            <a:picLocks noChangeAspect="1"/>
          </p:cNvPicPr>
          <p:nvPr/>
        </p:nvPicPr>
        <p:blipFill rotWithShape="1">
          <a:blip r:embed="rId3"/>
          <a:srcRect l="162" r="1888"/>
          <a:stretch/>
        </p:blipFill>
        <p:spPr>
          <a:xfrm>
            <a:off x="160658" y="2258659"/>
            <a:ext cx="2533115" cy="2586117"/>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9" name="Content Placeholder 8">
            <a:extLst>
              <a:ext uri="{FF2B5EF4-FFF2-40B4-BE49-F238E27FC236}">
                <a16:creationId xmlns:a16="http://schemas.microsoft.com/office/drawing/2014/main" id="{D0C7B5CB-7E36-42B8-B41D-3BB18B3E11F6}"/>
              </a:ext>
            </a:extLst>
          </p:cNvPr>
          <p:cNvSpPr>
            <a:spLocks noGrp="1"/>
          </p:cNvSpPr>
          <p:nvPr>
            <p:ph idx="1"/>
          </p:nvPr>
        </p:nvSpPr>
        <p:spPr>
          <a:xfrm>
            <a:off x="3015048" y="1638474"/>
            <a:ext cx="8527364" cy="5109167"/>
          </a:xfrm>
        </p:spPr>
        <p:txBody>
          <a:bodyPr anchor="t">
            <a:normAutofit/>
          </a:bodyPr>
          <a:lstStyle/>
          <a:p>
            <a:r>
              <a:rPr lang="en-US" sz="2000" dirty="0"/>
              <a:t>In this chapter, move from the concept/idea of adultery, to an example story of its destructive power.</a:t>
            </a:r>
          </a:p>
          <a:p>
            <a:r>
              <a:rPr lang="en-US" sz="2000" dirty="0"/>
              <a:t>It begins with an appeal from the father for the son to write this teaching on his heart. This needs to be more than just an external rule to follow; an internal transformation must happen in the son’s character.</a:t>
            </a:r>
          </a:p>
          <a:p>
            <a:r>
              <a:rPr lang="en-US" sz="2000" dirty="0"/>
              <a:t>The appeal is followed by an illustration of how the temptation of adultery works. It appears as attractive and enjoyable and free of consequences. Who will know about it?</a:t>
            </a:r>
          </a:p>
          <a:p>
            <a:r>
              <a:rPr lang="en-US" sz="2000" dirty="0"/>
              <a:t>But the father knows this will lead to destruction. It will tear apart lives and families and erode the individual’s character.</a:t>
            </a:r>
          </a:p>
          <a:p>
            <a:r>
              <a:rPr lang="en-US" sz="2000" dirty="0"/>
              <a:t>Again, this does not mean that women are more prone to seducing men than vice versa. It means that the dangers of illicit sex must be guarded against because it is destructive to the soul. Actions have consequences.</a:t>
            </a:r>
          </a:p>
        </p:txBody>
      </p:sp>
    </p:spTree>
    <p:extLst>
      <p:ext uri="{BB962C8B-B14F-4D97-AF65-F5344CB8AC3E}">
        <p14:creationId xmlns:p14="http://schemas.microsoft.com/office/powerpoint/2010/main" val="198546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63BC-7D4B-6F42-96AC-0B3DAE0CBC99}"/>
              </a:ext>
            </a:extLst>
          </p:cNvPr>
          <p:cNvSpPr>
            <a:spLocks noGrp="1"/>
          </p:cNvSpPr>
          <p:nvPr>
            <p:ph type="title"/>
          </p:nvPr>
        </p:nvSpPr>
        <p:spPr>
          <a:xfrm>
            <a:off x="3015048" y="753873"/>
            <a:ext cx="8527364" cy="667154"/>
          </a:xfrm>
        </p:spPr>
        <p:txBody>
          <a:bodyPr anchor="b">
            <a:normAutofit/>
          </a:bodyPr>
          <a:lstStyle/>
          <a:p>
            <a:pPr algn="ctr"/>
            <a:r>
              <a:rPr lang="en-US" sz="3200" dirty="0"/>
              <a:t>8:1-36</a:t>
            </a:r>
          </a:p>
        </p:txBody>
      </p:sp>
      <p:pic>
        <p:nvPicPr>
          <p:cNvPr id="5" name="Content Placeholder 4" descr="Logo, company name&#10;&#10;Description automatically generated">
            <a:extLst>
              <a:ext uri="{FF2B5EF4-FFF2-40B4-BE49-F238E27FC236}">
                <a16:creationId xmlns:a16="http://schemas.microsoft.com/office/drawing/2014/main" id="{488C428E-7620-CE4E-9B04-F3C68A9F4699}"/>
              </a:ext>
            </a:extLst>
          </p:cNvPr>
          <p:cNvPicPr>
            <a:picLocks noChangeAspect="1"/>
          </p:cNvPicPr>
          <p:nvPr/>
        </p:nvPicPr>
        <p:blipFill rotWithShape="1">
          <a:blip r:embed="rId3"/>
          <a:srcRect l="162" r="1888"/>
          <a:stretch/>
        </p:blipFill>
        <p:spPr>
          <a:xfrm>
            <a:off x="160658" y="2258659"/>
            <a:ext cx="2533115" cy="2586117"/>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9" name="Content Placeholder 8">
            <a:extLst>
              <a:ext uri="{FF2B5EF4-FFF2-40B4-BE49-F238E27FC236}">
                <a16:creationId xmlns:a16="http://schemas.microsoft.com/office/drawing/2014/main" id="{D0C7B5CB-7E36-42B8-B41D-3BB18B3E11F6}"/>
              </a:ext>
            </a:extLst>
          </p:cNvPr>
          <p:cNvSpPr>
            <a:spLocks noGrp="1"/>
          </p:cNvSpPr>
          <p:nvPr>
            <p:ph idx="1"/>
          </p:nvPr>
        </p:nvSpPr>
        <p:spPr>
          <a:xfrm>
            <a:off x="3015048" y="1638474"/>
            <a:ext cx="8527364" cy="5109167"/>
          </a:xfrm>
        </p:spPr>
        <p:txBody>
          <a:bodyPr anchor="t">
            <a:normAutofit lnSpcReduction="10000"/>
          </a:bodyPr>
          <a:lstStyle/>
          <a:p>
            <a:r>
              <a:rPr lang="en-US" sz="2000" dirty="0"/>
              <a:t>Wisdom positions herself at the roadside stops, at crossroads, and city gates – in other words, in the places where ordinary people go. Wisdom is not reserved for the privileged few; it is for all who seek her.</a:t>
            </a:r>
          </a:p>
          <a:p>
            <a:r>
              <a:rPr lang="en-US" sz="2000" dirty="0"/>
              <a:t>In verses 4-11, she appeals especially to the foolish. Wisdom is not so much a matter of superior intellect, but of faithfulness and obedience. Wisdom leads to both righteousness and justice.</a:t>
            </a:r>
          </a:p>
          <a:p>
            <a:r>
              <a:rPr lang="en-US" sz="2000" dirty="0"/>
              <a:t>In verses 12-16, wisdom offers prudence and discretion, which lead to good decisions and wise leadership. Decisions made in the light of wisdom are for the good of all.</a:t>
            </a:r>
          </a:p>
          <a:p>
            <a:r>
              <a:rPr lang="en-US" sz="2000" dirty="0"/>
              <a:t>In verses 17-21, wisdom leads to the “good life,” which can include, but is not limited to, material prosperity.</a:t>
            </a:r>
          </a:p>
          <a:p>
            <a:r>
              <a:rPr lang="en-US" sz="2000" dirty="0"/>
              <a:t>In verses 22-31, wisdom is portrayed as the leading principle in creation. The created order itself displays God’s ordering wisdom. Wisdom is older than dust; it did not emerge or evolve through a random process.</a:t>
            </a:r>
          </a:p>
          <a:p>
            <a:r>
              <a:rPr lang="en-US" sz="2000" dirty="0"/>
              <a:t>In verses 32-36, reminds us that there are really only two ways. The way of wisdom leads to life. Everything else leads to death.</a:t>
            </a:r>
          </a:p>
        </p:txBody>
      </p:sp>
    </p:spTree>
    <p:extLst>
      <p:ext uri="{BB962C8B-B14F-4D97-AF65-F5344CB8AC3E}">
        <p14:creationId xmlns:p14="http://schemas.microsoft.com/office/powerpoint/2010/main" val="209953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Words>
  <Application>Microsoft Macintosh PowerPoint</Application>
  <PresentationFormat>Widescreen</PresentationFormat>
  <Paragraphs>42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Isaiah</vt:lpstr>
      <vt:lpstr>5:1-23</vt:lpstr>
      <vt:lpstr>6:1-19</vt:lpstr>
      <vt:lpstr>6:20-35</vt:lpstr>
      <vt:lpstr>7:1-27</vt:lpstr>
      <vt:lpstr>8:1-36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dc:title>
  <dc:creator>Chris Cadenhead</dc:creator>
  <cp:lastModifiedBy>Shannon Morr</cp:lastModifiedBy>
  <cp:revision>1</cp:revision>
  <dcterms:created xsi:type="dcterms:W3CDTF">2023-09-21T19:20:36Z</dcterms:created>
  <dcterms:modified xsi:type="dcterms:W3CDTF">2023-09-21T20:23:48Z</dcterms:modified>
</cp:coreProperties>
</file>